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F92A-BA63-401F-93F8-B29B6DD6F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3AF605-6ED3-4D87-8C84-A2FD0DDAF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DFE143-D0AC-4BC3-846E-A2A7D8CE819E}"/>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5" name="Footer Placeholder 4">
            <a:extLst>
              <a:ext uri="{FF2B5EF4-FFF2-40B4-BE49-F238E27FC236}">
                <a16:creationId xmlns:a16="http://schemas.microsoft.com/office/drawing/2014/main" id="{4E600B58-4F58-437C-A7EA-8DFB8A2B2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CF5D2-9F51-40A4-9E97-5C37D3DCBAEB}"/>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18885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D686-9CE9-4A37-97FD-F0AA6B7538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02372-BCF5-4617-978A-03206883E9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FC303-89AA-4948-B307-A36A8AFAE17E}"/>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5" name="Footer Placeholder 4">
            <a:extLst>
              <a:ext uri="{FF2B5EF4-FFF2-40B4-BE49-F238E27FC236}">
                <a16:creationId xmlns:a16="http://schemas.microsoft.com/office/drawing/2014/main" id="{313411E1-2DEE-47A3-AA46-5AD8E31A1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35965-AA09-4C3B-8C38-4C75B731B322}"/>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8396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5084D-797C-4E1A-BDD6-9939270BF6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DE3048-4B2C-4F91-86A3-F48CA864E6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D6F0C-2959-44DF-BDBF-7FF9DDA13A26}"/>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5" name="Footer Placeholder 4">
            <a:extLst>
              <a:ext uri="{FF2B5EF4-FFF2-40B4-BE49-F238E27FC236}">
                <a16:creationId xmlns:a16="http://schemas.microsoft.com/office/drawing/2014/main" id="{D289FB4F-04F2-44F0-802B-D309250CD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A0771-427F-4AA0-BF3D-1B89E7AB80C1}"/>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179087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9039-DBCF-4FA8-BD41-1936BF3DF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6832E-0DD5-4ABD-80CB-E699955651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06E59-DF82-4741-BE27-B79DAFA8CAAD}"/>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5" name="Footer Placeholder 4">
            <a:extLst>
              <a:ext uri="{FF2B5EF4-FFF2-40B4-BE49-F238E27FC236}">
                <a16:creationId xmlns:a16="http://schemas.microsoft.com/office/drawing/2014/main" id="{97A0EE22-5355-4C7B-B3F7-1AC9905E5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936CD-A2EB-4764-BB35-5AC45557F8BE}"/>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214823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D64D-5C78-43B1-9342-151AFD54D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E0486-4915-4907-B0C4-C52884E59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F02BDA-14F7-42AC-A477-5C6C55DD6C0B}"/>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5" name="Footer Placeholder 4">
            <a:extLst>
              <a:ext uri="{FF2B5EF4-FFF2-40B4-BE49-F238E27FC236}">
                <a16:creationId xmlns:a16="http://schemas.microsoft.com/office/drawing/2014/main" id="{3D9B51E4-CB76-47A9-9740-9DCC4D7DF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A3470-A928-4D00-A123-5F04D4E66EA1}"/>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111869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41C-BC60-4957-AD36-F7BB59CA7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21F91-0A38-465F-9D7D-CCA53F5158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CB83C-4052-4D8E-81E8-CDED369F1A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742661-7DCD-48EB-BC2D-8BC222D936C1}"/>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6" name="Footer Placeholder 5">
            <a:extLst>
              <a:ext uri="{FF2B5EF4-FFF2-40B4-BE49-F238E27FC236}">
                <a16:creationId xmlns:a16="http://schemas.microsoft.com/office/drawing/2014/main" id="{48F783E9-8E60-4074-8806-1596A7CE2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33F2B-F0C2-42BB-9B04-8D0DC923ABE7}"/>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27454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2AC1-4739-4C6D-9005-8AC8A7F83D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128356-465C-4B17-8F7C-80A126844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D54C18-F4C0-48F5-99A1-A365D52462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8E8AF4-E8CD-48CD-BF35-7BFE3EFCD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B3AF00-58B6-40DA-9AD9-0578BCF5EE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38085F-3B84-4D7A-AA81-090A3642DE4D}"/>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8" name="Footer Placeholder 7">
            <a:extLst>
              <a:ext uri="{FF2B5EF4-FFF2-40B4-BE49-F238E27FC236}">
                <a16:creationId xmlns:a16="http://schemas.microsoft.com/office/drawing/2014/main" id="{328837DA-C054-4958-9BCC-E78826E0B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DC4F4-CDEA-4FF4-B6DB-EFD5455EB091}"/>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401658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A222-D268-4E49-B166-5563591E90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354D4-3662-4C4F-8126-17F98439081A}"/>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4" name="Footer Placeholder 3">
            <a:extLst>
              <a:ext uri="{FF2B5EF4-FFF2-40B4-BE49-F238E27FC236}">
                <a16:creationId xmlns:a16="http://schemas.microsoft.com/office/drawing/2014/main" id="{A4CDF4AA-7638-4FB2-A3A6-6CB76C86E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08080-894D-4EDF-85DC-9C631BDFF62C}"/>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428654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2BB3D-736D-4829-B40E-B2CDA9A4B7CC}"/>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3" name="Footer Placeholder 2">
            <a:extLst>
              <a:ext uri="{FF2B5EF4-FFF2-40B4-BE49-F238E27FC236}">
                <a16:creationId xmlns:a16="http://schemas.microsoft.com/office/drawing/2014/main" id="{FA6B42F8-9529-4463-8BDC-1013B1DBF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F6FBA5-E9B4-420C-BEF4-D1A1207A5C82}"/>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299688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28ED-59C1-41BE-8A49-1156A3649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A2BB0B-F481-48F0-A875-163D15664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68BA13-DCC5-4B7C-9D82-B58B1C574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DECE21-22C6-4688-9B0A-D968C1D62B03}"/>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6" name="Footer Placeholder 5">
            <a:extLst>
              <a:ext uri="{FF2B5EF4-FFF2-40B4-BE49-F238E27FC236}">
                <a16:creationId xmlns:a16="http://schemas.microsoft.com/office/drawing/2014/main" id="{E6C9868F-03BB-4B72-AB9D-C5C832708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8A8BB-F46F-4F2A-BCC4-A86E323474C6}"/>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203299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86F4-B338-462F-8D6A-79A64598B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FD1A-0410-4356-88E1-2AF3DADB9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AB824-1839-4143-A339-87729C767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B21412-1B3D-4EB6-A2DC-13C19E7F1302}"/>
              </a:ext>
            </a:extLst>
          </p:cNvPr>
          <p:cNvSpPr>
            <a:spLocks noGrp="1"/>
          </p:cNvSpPr>
          <p:nvPr>
            <p:ph type="dt" sz="half" idx="10"/>
          </p:nvPr>
        </p:nvSpPr>
        <p:spPr/>
        <p:txBody>
          <a:bodyPr/>
          <a:lstStyle/>
          <a:p>
            <a:fld id="{1480970B-B680-4BBA-B86C-350B445F826E}" type="datetimeFigureOut">
              <a:rPr lang="en-US" smtClean="0"/>
              <a:t>10/4/2018</a:t>
            </a:fld>
            <a:endParaRPr lang="en-US"/>
          </a:p>
        </p:txBody>
      </p:sp>
      <p:sp>
        <p:nvSpPr>
          <p:cNvPr id="6" name="Footer Placeholder 5">
            <a:extLst>
              <a:ext uri="{FF2B5EF4-FFF2-40B4-BE49-F238E27FC236}">
                <a16:creationId xmlns:a16="http://schemas.microsoft.com/office/drawing/2014/main" id="{B83ABC82-BBA4-4532-8C25-B74B1F6A8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AEB86-D076-4E5C-8E1C-66FAF5AB899F}"/>
              </a:ext>
            </a:extLst>
          </p:cNvPr>
          <p:cNvSpPr>
            <a:spLocks noGrp="1"/>
          </p:cNvSpPr>
          <p:nvPr>
            <p:ph type="sldNum" sz="quarter" idx="12"/>
          </p:nvPr>
        </p:nvSpPr>
        <p:spPr/>
        <p:txBody>
          <a:bodyPr/>
          <a:lstStyle/>
          <a:p>
            <a:fld id="{F684FAAE-8A4F-48CC-8FB0-93B606140E7A}" type="slidenum">
              <a:rPr lang="en-US" smtClean="0"/>
              <a:t>‹#›</a:t>
            </a:fld>
            <a:endParaRPr lang="en-US"/>
          </a:p>
        </p:txBody>
      </p:sp>
    </p:spTree>
    <p:extLst>
      <p:ext uri="{BB962C8B-B14F-4D97-AF65-F5344CB8AC3E}">
        <p14:creationId xmlns:p14="http://schemas.microsoft.com/office/powerpoint/2010/main" val="110801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BABBF-7F68-4777-8FEB-40328BBDE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48682-7CC2-44E4-9F85-1D71AEA1F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77F7-8017-4DE3-8612-C6B916F54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0970B-B680-4BBA-B86C-350B445F826E}" type="datetimeFigureOut">
              <a:rPr lang="en-US" smtClean="0"/>
              <a:t>10/4/2018</a:t>
            </a:fld>
            <a:endParaRPr lang="en-US"/>
          </a:p>
        </p:txBody>
      </p:sp>
      <p:sp>
        <p:nvSpPr>
          <p:cNvPr id="5" name="Footer Placeholder 4">
            <a:extLst>
              <a:ext uri="{FF2B5EF4-FFF2-40B4-BE49-F238E27FC236}">
                <a16:creationId xmlns:a16="http://schemas.microsoft.com/office/drawing/2014/main" id="{4F8016BF-D1CF-4EEB-9EE7-B2C18ED5D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88C2B7-0D5B-40A2-8B8D-C9A5D6D4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4FAAE-8A4F-48CC-8FB0-93B606140E7A}" type="slidenum">
              <a:rPr lang="en-US" smtClean="0"/>
              <a:t>‹#›</a:t>
            </a:fld>
            <a:endParaRPr lang="en-US"/>
          </a:p>
        </p:txBody>
      </p:sp>
    </p:spTree>
    <p:extLst>
      <p:ext uri="{BB962C8B-B14F-4D97-AF65-F5344CB8AC3E}">
        <p14:creationId xmlns:p14="http://schemas.microsoft.com/office/powerpoint/2010/main" val="264443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73D2B136-C4A6-4174-9527-1378CBDA596F}"/>
              </a:ext>
            </a:extLst>
          </p:cNvPr>
          <p:cNvSpPr>
            <a:spLocks noGrp="1"/>
          </p:cNvSpPr>
          <p:nvPr>
            <p:ph type="subTitle" idx="1"/>
          </p:nvPr>
        </p:nvSpPr>
        <p:spPr>
          <a:xfrm>
            <a:off x="5445676" y="3753492"/>
            <a:ext cx="5946202" cy="838831"/>
          </a:xfrm>
        </p:spPr>
        <p:txBody>
          <a:bodyPr anchor="b">
            <a:normAutofit/>
          </a:bodyPr>
          <a:lstStyle/>
          <a:p>
            <a:pPr algn="r"/>
            <a:r>
              <a:rPr lang="en-US" sz="2800">
                <a:solidFill>
                  <a:srgbClr val="000000"/>
                </a:solidFill>
              </a:rPr>
              <a:t>Keep Wakulla County Beautiful</a:t>
            </a:r>
          </a:p>
        </p:txBody>
      </p:sp>
      <p:sp>
        <p:nvSpPr>
          <p:cNvPr id="2" name="Title 1">
            <a:extLst>
              <a:ext uri="{FF2B5EF4-FFF2-40B4-BE49-F238E27FC236}">
                <a16:creationId xmlns:a16="http://schemas.microsoft.com/office/drawing/2014/main" id="{7D772B42-32C1-4D5C-8F20-5E70B44CFAAA}"/>
              </a:ext>
            </a:extLst>
          </p:cNvPr>
          <p:cNvSpPr>
            <a:spLocks noGrp="1"/>
          </p:cNvSpPr>
          <p:nvPr>
            <p:ph type="ctrTitle"/>
          </p:nvPr>
        </p:nvSpPr>
        <p:spPr>
          <a:xfrm>
            <a:off x="5445299" y="4592325"/>
            <a:ext cx="5946579" cy="1514185"/>
          </a:xfrm>
        </p:spPr>
        <p:txBody>
          <a:bodyPr anchor="t">
            <a:normAutofit/>
          </a:bodyPr>
          <a:lstStyle/>
          <a:p>
            <a:pPr algn="r"/>
            <a:r>
              <a:rPr lang="en-US" sz="4000" b="1" dirty="0">
                <a:solidFill>
                  <a:srgbClr val="000000"/>
                </a:solidFill>
              </a:rPr>
              <a:t>Adopt a Road Reporting</a:t>
            </a:r>
          </a:p>
        </p:txBody>
      </p:sp>
      <p:sp>
        <p:nvSpPr>
          <p:cNvPr id="87"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object&#10;&#10;Description generated with high confidence">
            <a:extLst>
              <a:ext uri="{FF2B5EF4-FFF2-40B4-BE49-F238E27FC236}">
                <a16:creationId xmlns:a16="http://schemas.microsoft.com/office/drawing/2014/main" id="{19E16E09-DB5B-4024-AF55-0279A8D81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81" y="2746973"/>
            <a:ext cx="3163437" cy="3347552"/>
          </a:xfrm>
          <a:prstGeom prst="rect">
            <a:avLst/>
          </a:prstGeom>
        </p:spPr>
      </p:pic>
      <p:sp>
        <p:nvSpPr>
          <p:cNvPr id="89" name="Freeform: Shape 88">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blue and white sign&#10;&#10;Description generated with very high confidence">
            <a:extLst>
              <a:ext uri="{FF2B5EF4-FFF2-40B4-BE49-F238E27FC236}">
                <a16:creationId xmlns:a16="http://schemas.microsoft.com/office/drawing/2014/main" id="{94E51672-14E5-451B-9997-4682D11405AB}"/>
              </a:ext>
            </a:extLst>
          </p:cNvPr>
          <p:cNvPicPr>
            <a:picLocks noChangeAspect="1"/>
          </p:cNvPicPr>
          <p:nvPr/>
        </p:nvPicPr>
        <p:blipFill rotWithShape="1">
          <a:blip r:embed="rId4">
            <a:extLst>
              <a:ext uri="{28A0092B-C50C-407E-A947-70E740481C1C}">
                <a14:useLocalDpi xmlns:a14="http://schemas.microsoft.com/office/drawing/2010/main" val="0"/>
              </a:ext>
            </a:extLst>
          </a:blip>
          <a:srcRect l="360" r="112" b="2"/>
          <a:stretch/>
        </p:blipFill>
        <p:spPr>
          <a:xfrm>
            <a:off x="5428713" y="228600"/>
            <a:ext cx="2734013" cy="2066859"/>
          </a:xfrm>
          <a:prstGeom prst="rect">
            <a:avLst/>
          </a:prstGeom>
        </p:spPr>
      </p:pic>
    </p:spTree>
    <p:extLst>
      <p:ext uri="{BB962C8B-B14F-4D97-AF65-F5344CB8AC3E}">
        <p14:creationId xmlns:p14="http://schemas.microsoft.com/office/powerpoint/2010/main" val="168648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D6E43-5AC0-42C9-9C3E-12BF59AF9FE5}"/>
              </a:ext>
            </a:extLst>
          </p:cNvPr>
          <p:cNvSpPr>
            <a:spLocks noGrp="1"/>
          </p:cNvSpPr>
          <p:nvPr>
            <p:ph type="ctrTitle"/>
          </p:nvPr>
        </p:nvSpPr>
        <p:spPr>
          <a:xfrm>
            <a:off x="3045368" y="2043663"/>
            <a:ext cx="6105194" cy="2031055"/>
          </a:xfrm>
        </p:spPr>
        <p:txBody>
          <a:bodyPr>
            <a:normAutofit/>
          </a:bodyPr>
          <a:lstStyle/>
          <a:p>
            <a:r>
              <a:rPr lang="en-US">
                <a:solidFill>
                  <a:srgbClr val="FFFFFF"/>
                </a:solidFill>
              </a:rPr>
              <a:t>Adopt a Road</a:t>
            </a:r>
          </a:p>
        </p:txBody>
      </p:sp>
      <p:sp>
        <p:nvSpPr>
          <p:cNvPr id="3" name="Subtitle 2">
            <a:extLst>
              <a:ext uri="{FF2B5EF4-FFF2-40B4-BE49-F238E27FC236}">
                <a16:creationId xmlns:a16="http://schemas.microsoft.com/office/drawing/2014/main" id="{DBB67FE6-FCAA-4C1B-8E06-D713401817A3}"/>
              </a:ext>
            </a:extLst>
          </p:cNvPr>
          <p:cNvSpPr>
            <a:spLocks noGrp="1"/>
          </p:cNvSpPr>
          <p:nvPr>
            <p:ph type="subTitle" idx="1"/>
          </p:nvPr>
        </p:nvSpPr>
        <p:spPr>
          <a:xfrm>
            <a:off x="3045368" y="4074718"/>
            <a:ext cx="6105194" cy="682079"/>
          </a:xfrm>
        </p:spPr>
        <p:txBody>
          <a:bodyPr>
            <a:normAutofit/>
          </a:bodyPr>
          <a:lstStyle/>
          <a:p>
            <a:r>
              <a:rPr lang="en-US" sz="2000">
                <a:solidFill>
                  <a:srgbClr val="FFFFFF"/>
                </a:solidFill>
              </a:rPr>
              <a:t>Thank you to our volunteers for your efforts in assisting us with keeping our piece of paradise clean &amp; litter free</a:t>
            </a:r>
          </a:p>
        </p:txBody>
      </p:sp>
      <p:pic>
        <p:nvPicPr>
          <p:cNvPr id="20" name="Picture 1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893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381E30-1A69-4DF6-8C33-C5994B53B332}"/>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a:solidFill>
                  <a:srgbClr val="000000"/>
                </a:solidFill>
              </a:rPr>
              <a:t>We love our volunteers!</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A group of people standing in front of a crowd&#10;&#10;Description generated with very high confidence">
            <a:extLst>
              <a:ext uri="{FF2B5EF4-FFF2-40B4-BE49-F238E27FC236}">
                <a16:creationId xmlns:a16="http://schemas.microsoft.com/office/drawing/2014/main" id="{5F43B4DD-F0E7-4707-8BF1-1B2F4C228C87}"/>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4457" r="1" b="1"/>
          <a:stretch/>
        </p:blipFill>
        <p:spPr>
          <a:xfrm>
            <a:off x="0" y="8971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E1AF08D6-37A9-4158-BBBA-6512ADCDBFC4}"/>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indent="-228600">
              <a:buFont typeface="Arial" panose="020B0604020202020204" pitchFamily="34" charset="0"/>
              <a:buChar char="•"/>
            </a:pPr>
            <a:r>
              <a:rPr lang="en-US" sz="1900" dirty="0">
                <a:solidFill>
                  <a:srgbClr val="000000"/>
                </a:solidFill>
              </a:rPr>
              <a:t>Keep Wakulla County Beautiful is required to report our cleanup results.  This is a condition of our grant that keeps us funded. As much as we appreciate what our volunteers do in picking up the litter, we  do ask that these results be sent to us.  This way we can provide the State of Florida and Wakulla County accurate information regarding our program.  Some may choose to report once a month, some once a quarter, either is fine as long as we get the information.</a:t>
            </a:r>
          </a:p>
          <a:p>
            <a:pPr indent="-228600">
              <a:buFont typeface="Arial" panose="020B0604020202020204" pitchFamily="34" charset="0"/>
              <a:buChar char="•"/>
            </a:pPr>
            <a:r>
              <a:rPr lang="en-US" sz="1900" dirty="0">
                <a:solidFill>
                  <a:srgbClr val="000000"/>
                </a:solidFill>
              </a:rPr>
              <a:t>Here is a very simple way to report your cleanup results.</a:t>
            </a:r>
          </a:p>
        </p:txBody>
      </p:sp>
    </p:spTree>
    <p:extLst>
      <p:ext uri="{BB962C8B-B14F-4D97-AF65-F5344CB8AC3E}">
        <p14:creationId xmlns:p14="http://schemas.microsoft.com/office/powerpoint/2010/main" val="22802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4A04-5CCE-444B-B228-C521C8B359F4}"/>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400"/>
              <a:t>Visit our website!</a:t>
            </a:r>
          </a:p>
        </p:txBody>
      </p:sp>
      <p:sp>
        <p:nvSpPr>
          <p:cNvPr id="4" name="Text Placeholder 3">
            <a:extLst>
              <a:ext uri="{FF2B5EF4-FFF2-40B4-BE49-F238E27FC236}">
                <a16:creationId xmlns:a16="http://schemas.microsoft.com/office/drawing/2014/main" id="{282923BD-BDE0-453C-B1D2-01EE23260478}"/>
              </a:ext>
            </a:extLst>
          </p:cNvPr>
          <p:cNvSpPr>
            <a:spLocks noGrp="1"/>
          </p:cNvSpPr>
          <p:nvPr>
            <p:ph type="body" sz="half" idx="2"/>
          </p:nvPr>
        </p:nvSpPr>
        <p:spPr>
          <a:xfrm>
            <a:off x="651307" y="4460487"/>
            <a:ext cx="3377184" cy="1757433"/>
          </a:xfrm>
          <a:noFill/>
        </p:spPr>
        <p:txBody>
          <a:bodyPr vert="horz" lIns="91440" tIns="45720" rIns="91440" bIns="45720" rtlCol="0">
            <a:normAutofit/>
          </a:bodyPr>
          <a:lstStyle/>
          <a:p>
            <a:r>
              <a:rPr lang="en-US" sz="2200"/>
              <a:t>First step in reporting is to go to kwcb.org and check out our website</a:t>
            </a:r>
          </a:p>
        </p:txBody>
      </p:sp>
      <p:pic>
        <p:nvPicPr>
          <p:cNvPr id="6" name="Picture Placeholder 5" descr="A screenshot of a cell phone&#10;&#10;Description generated with very high confidence">
            <a:extLst>
              <a:ext uri="{FF2B5EF4-FFF2-40B4-BE49-F238E27FC236}">
                <a16:creationId xmlns:a16="http://schemas.microsoft.com/office/drawing/2014/main" id="{325D60FD-5116-442B-AC69-B6026B5742B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789" r="8831"/>
          <a:stretch/>
        </p:blipFill>
        <p:spPr>
          <a:xfrm>
            <a:off x="4654297" y="10"/>
            <a:ext cx="7537704" cy="6857990"/>
          </a:xfrm>
          <a:prstGeom prst="rect">
            <a:avLst/>
          </a:prstGeom>
        </p:spPr>
      </p:pic>
    </p:spTree>
    <p:extLst>
      <p:ext uri="{BB962C8B-B14F-4D97-AF65-F5344CB8AC3E}">
        <p14:creationId xmlns:p14="http://schemas.microsoft.com/office/powerpoint/2010/main" val="259911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screenshot of a cell phone&#10;&#10;Description generated with very high confidence">
            <a:extLst>
              <a:ext uri="{FF2B5EF4-FFF2-40B4-BE49-F238E27FC236}">
                <a16:creationId xmlns:a16="http://schemas.microsoft.com/office/drawing/2014/main" id="{124BAF29-F4EB-4529-98B2-A09257847093}"/>
              </a:ext>
            </a:extLst>
          </p:cNvPr>
          <p:cNvPicPr>
            <a:picLocks noGrp="1" noChangeAspect="1"/>
          </p:cNvPicPr>
          <p:nvPr>
            <p:ph type="pic" idx="1"/>
          </p:nvPr>
        </p:nvPicPr>
        <p:blipFill rotWithShape="1">
          <a:blip r:embed="rId2">
            <a:alphaModFix amt="50000"/>
            <a:extLst>
              <a:ext uri="{28A0092B-C50C-407E-A947-70E740481C1C}">
                <a14:useLocalDpi xmlns:a14="http://schemas.microsoft.com/office/drawing/2010/main" val="0"/>
              </a:ext>
            </a:extLst>
          </a:blip>
          <a:srcRect t="826" b="21049"/>
          <a:stretch/>
        </p:blipFill>
        <p:spPr>
          <a:xfrm>
            <a:off x="20" y="1"/>
            <a:ext cx="12191980" cy="6857999"/>
          </a:xfrm>
          <a:prstGeom prst="rect">
            <a:avLst/>
          </a:prstGeom>
        </p:spPr>
      </p:pic>
      <p:sp>
        <p:nvSpPr>
          <p:cNvPr id="2" name="Title 1">
            <a:extLst>
              <a:ext uri="{FF2B5EF4-FFF2-40B4-BE49-F238E27FC236}">
                <a16:creationId xmlns:a16="http://schemas.microsoft.com/office/drawing/2014/main" id="{D82B19AE-4975-44E9-AE3A-C934A9320A1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Find the Adopt a Road link on the sidebar</a:t>
            </a:r>
          </a:p>
        </p:txBody>
      </p:sp>
    </p:spTree>
    <p:extLst>
      <p:ext uri="{BB962C8B-B14F-4D97-AF65-F5344CB8AC3E}">
        <p14:creationId xmlns:p14="http://schemas.microsoft.com/office/powerpoint/2010/main" val="39370203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BB062F-A01E-4C44-A937-66DC11881F53}"/>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kern="1200" dirty="0">
                <a:solidFill>
                  <a:srgbClr val="000000"/>
                </a:solidFill>
                <a:latin typeface="+mj-lt"/>
                <a:ea typeface="+mj-ea"/>
                <a:cs typeface="+mj-cs"/>
              </a:rPr>
              <a:t>Don’t click yet!</a:t>
            </a:r>
          </a:p>
        </p:txBody>
      </p:sp>
      <p:sp>
        <p:nvSpPr>
          <p:cNvPr id="2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A screenshot of a cell phone&#10;&#10;Description generated with very high confidence">
            <a:extLst>
              <a:ext uri="{FF2B5EF4-FFF2-40B4-BE49-F238E27FC236}">
                <a16:creationId xmlns:a16="http://schemas.microsoft.com/office/drawing/2014/main" id="{D6AC2D5F-B86E-4425-B47B-5C903F21689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400" r="1" b="1"/>
          <a:stretch/>
        </p:blipFill>
        <p:spPr>
          <a:xfrm>
            <a:off x="530932" y="1629089"/>
            <a:ext cx="3458665" cy="3620021"/>
          </a:xfrm>
          <a:prstGeom prst="rect">
            <a:avLst/>
          </a:prstGeom>
        </p:spPr>
      </p:pic>
      <p:sp>
        <p:nvSpPr>
          <p:cNvPr id="4" name="Text Placeholder 3">
            <a:extLst>
              <a:ext uri="{FF2B5EF4-FFF2-40B4-BE49-F238E27FC236}">
                <a16:creationId xmlns:a16="http://schemas.microsoft.com/office/drawing/2014/main" id="{E75DF305-0D23-42C7-A5D6-11BDF9958077}"/>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rgbClr val="000000"/>
                </a:solidFill>
              </a:rPr>
              <a:t>Hover over the white arrow to bring up the Adopt a Road Reporting link. Click on this link to take you to the reporting page.</a:t>
            </a:r>
          </a:p>
        </p:txBody>
      </p:sp>
    </p:spTree>
    <p:extLst>
      <p:ext uri="{BB962C8B-B14F-4D97-AF65-F5344CB8AC3E}">
        <p14:creationId xmlns:p14="http://schemas.microsoft.com/office/powerpoint/2010/main" val="372299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C35C-38B9-4BE4-A881-3F23BEDDF0ED}"/>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4400" dirty="0"/>
              <a:t>This is where we need your results!</a:t>
            </a:r>
          </a:p>
        </p:txBody>
      </p:sp>
      <p:sp>
        <p:nvSpPr>
          <p:cNvPr id="4" name="Text Placeholder 3">
            <a:extLst>
              <a:ext uri="{FF2B5EF4-FFF2-40B4-BE49-F238E27FC236}">
                <a16:creationId xmlns:a16="http://schemas.microsoft.com/office/drawing/2014/main" id="{17BFBD39-A7FD-460D-9C22-E2072A01A2BC}"/>
              </a:ext>
            </a:extLst>
          </p:cNvPr>
          <p:cNvSpPr>
            <a:spLocks noGrp="1"/>
          </p:cNvSpPr>
          <p:nvPr>
            <p:ph type="body" sz="half" idx="2"/>
          </p:nvPr>
        </p:nvSpPr>
        <p:spPr>
          <a:xfrm>
            <a:off x="648930" y="2192694"/>
            <a:ext cx="5127029" cy="4031125"/>
          </a:xfrm>
        </p:spPr>
        <p:txBody>
          <a:bodyPr vert="horz" lIns="91440" tIns="45720" rIns="91440" bIns="45720" rtlCol="0">
            <a:normAutofit lnSpcReduction="10000"/>
          </a:bodyPr>
          <a:lstStyle/>
          <a:p>
            <a:pPr indent="-228600">
              <a:buFont typeface="Arial" panose="020B0604020202020204" pitchFamily="34" charset="0"/>
              <a:buChar char="•"/>
            </a:pPr>
            <a:r>
              <a:rPr lang="en-US" sz="2000" dirty="0"/>
              <a:t>Put in the name of your group/ family</a:t>
            </a:r>
          </a:p>
          <a:p>
            <a:pPr indent="-228600">
              <a:buFont typeface="Arial" panose="020B0604020202020204" pitchFamily="34" charset="0"/>
              <a:buChar char="•"/>
            </a:pPr>
            <a:r>
              <a:rPr lang="en-US" sz="2000" dirty="0"/>
              <a:t>Your contact email address</a:t>
            </a:r>
          </a:p>
          <a:p>
            <a:pPr indent="-228600">
              <a:buFont typeface="Arial" panose="020B0604020202020204" pitchFamily="34" charset="0"/>
              <a:buChar char="•"/>
            </a:pPr>
            <a:r>
              <a:rPr lang="en-US" sz="2000" dirty="0"/>
              <a:t>Date of the cleanup that you are reporting</a:t>
            </a:r>
          </a:p>
          <a:p>
            <a:pPr indent="-228600">
              <a:buFont typeface="Arial" panose="020B0604020202020204" pitchFamily="34" charset="0"/>
              <a:buChar char="•"/>
            </a:pPr>
            <a:r>
              <a:rPr lang="en-US" sz="2000" dirty="0"/>
              <a:t>Number of hours your cleanup lasted</a:t>
            </a:r>
          </a:p>
          <a:p>
            <a:pPr indent="-228600">
              <a:buFont typeface="Arial" panose="020B0604020202020204" pitchFamily="34" charset="0"/>
              <a:buChar char="•"/>
            </a:pPr>
            <a:r>
              <a:rPr lang="en-US" sz="2000" dirty="0"/>
              <a:t>Number of volunteers on your cleanup</a:t>
            </a:r>
          </a:p>
          <a:p>
            <a:pPr indent="-228600">
              <a:buFont typeface="Arial" panose="020B0604020202020204" pitchFamily="34" charset="0"/>
              <a:buChar char="•"/>
            </a:pPr>
            <a:r>
              <a:rPr lang="en-US" sz="2000" dirty="0"/>
              <a:t>How much was collected (see next slide for figuring approximate weights)</a:t>
            </a:r>
          </a:p>
          <a:p>
            <a:pPr indent="-228600">
              <a:buFont typeface="Arial" panose="020B0604020202020204" pitchFamily="34" charset="0"/>
              <a:buChar char="•"/>
            </a:pPr>
            <a:r>
              <a:rPr lang="en-US" sz="2000" dirty="0"/>
              <a:t>The location of your cleanup</a:t>
            </a:r>
          </a:p>
          <a:p>
            <a:pPr indent="-228600">
              <a:buFont typeface="Arial" panose="020B0604020202020204" pitchFamily="34" charset="0"/>
              <a:buChar char="•"/>
            </a:pPr>
            <a:r>
              <a:rPr lang="en-US" sz="2000" dirty="0"/>
              <a:t>Any additional comments. Do you need supplies? Is there something we need to have someone come remove? Want to say “hello”? Tell us in comments!</a:t>
            </a:r>
          </a:p>
        </p:txBody>
      </p:sp>
      <p:pic>
        <p:nvPicPr>
          <p:cNvPr id="6" name="Picture Placeholder 5" descr="A screenshot of a cell phone&#10;&#10;Description generated with very high confidence">
            <a:extLst>
              <a:ext uri="{FF2B5EF4-FFF2-40B4-BE49-F238E27FC236}">
                <a16:creationId xmlns:a16="http://schemas.microsoft.com/office/drawing/2014/main" id="{F754CD50-CE4A-44E5-A377-3173BB0211E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055" r="-1" b="-1"/>
          <a:stretch/>
        </p:blipFill>
        <p:spPr>
          <a:xfrm>
            <a:off x="6090612" y="10"/>
            <a:ext cx="6101387" cy="6857990"/>
          </a:xfrm>
          <a:prstGeom prst="rect">
            <a:avLst/>
          </a:prstGeom>
          <a:effectLst/>
        </p:spPr>
      </p:pic>
    </p:spTree>
    <p:extLst>
      <p:ext uri="{BB962C8B-B14F-4D97-AF65-F5344CB8AC3E}">
        <p14:creationId xmlns:p14="http://schemas.microsoft.com/office/powerpoint/2010/main" val="197458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562E8-9376-4FA2-B3CD-96D61DA56BEC}"/>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Use this chart to figure  approximate weights for your cleanup</a:t>
            </a:r>
          </a:p>
        </p:txBody>
      </p:sp>
      <p:pic>
        <p:nvPicPr>
          <p:cNvPr id="6" name="Picture Placeholder 5" descr="A screenshot of a cell phone&#10;&#10;Description generated with very high confidence">
            <a:extLst>
              <a:ext uri="{FF2B5EF4-FFF2-40B4-BE49-F238E27FC236}">
                <a16:creationId xmlns:a16="http://schemas.microsoft.com/office/drawing/2014/main" id="{CEB4D322-A201-45FB-B86A-AFE8F63725E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86" r="-2" b="13331"/>
          <a:stretch/>
        </p:blipFill>
        <p:spPr>
          <a:xfrm>
            <a:off x="5814592" y="492573"/>
            <a:ext cx="5232005" cy="5880796"/>
          </a:xfrm>
          <a:prstGeom prst="rect">
            <a:avLst/>
          </a:prstGeom>
        </p:spPr>
      </p:pic>
    </p:spTree>
    <p:extLst>
      <p:ext uri="{BB962C8B-B14F-4D97-AF65-F5344CB8AC3E}">
        <p14:creationId xmlns:p14="http://schemas.microsoft.com/office/powerpoint/2010/main" val="98274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FB0019E-A604-4AFE-8882-07F7E6AA94AF}"/>
              </a:ext>
            </a:extLst>
          </p:cNvPr>
          <p:cNvSpPr>
            <a:spLocks noGrp="1"/>
          </p:cNvSpPr>
          <p:nvPr>
            <p:ph type="title"/>
          </p:nvPr>
        </p:nvSpPr>
        <p:spPr>
          <a:xfrm>
            <a:off x="804484" y="4267832"/>
            <a:ext cx="4805996" cy="1297115"/>
          </a:xfrm>
        </p:spPr>
        <p:txBody>
          <a:bodyPr vert="horz" lIns="91440" tIns="45720" rIns="91440" bIns="45720" rtlCol="0" anchor="t">
            <a:normAutofit/>
          </a:bodyPr>
          <a:lstStyle/>
          <a:p>
            <a:r>
              <a:rPr lang="en-US" sz="4100" kern="1200">
                <a:solidFill>
                  <a:srgbClr val="000000"/>
                </a:solidFill>
                <a:latin typeface="+mj-lt"/>
                <a:ea typeface="+mj-ea"/>
                <a:cs typeface="+mj-cs"/>
              </a:rPr>
              <a:t>THANK YOU FOR YOUR PARTICIPATION</a:t>
            </a:r>
          </a:p>
        </p:txBody>
      </p:sp>
      <p:sp>
        <p:nvSpPr>
          <p:cNvPr id="4" name="Text Placeholder 3">
            <a:extLst>
              <a:ext uri="{FF2B5EF4-FFF2-40B4-BE49-F238E27FC236}">
                <a16:creationId xmlns:a16="http://schemas.microsoft.com/office/drawing/2014/main" id="{4DFFCF6B-B0F2-40EA-BED7-A5F2971F8299}"/>
              </a:ext>
            </a:extLst>
          </p:cNvPr>
          <p:cNvSpPr>
            <a:spLocks noGrp="1"/>
          </p:cNvSpPr>
          <p:nvPr>
            <p:ph type="body" sz="half" idx="2"/>
          </p:nvPr>
        </p:nvSpPr>
        <p:spPr>
          <a:xfrm>
            <a:off x="804788" y="3428999"/>
            <a:ext cx="4805691" cy="838831"/>
          </a:xfrm>
        </p:spPr>
        <p:txBody>
          <a:bodyPr vert="horz" lIns="91440" tIns="45720" rIns="91440" bIns="45720" rtlCol="0" anchor="b">
            <a:normAutofit/>
          </a:bodyPr>
          <a:lstStyle/>
          <a:p>
            <a:r>
              <a:rPr lang="en-US" sz="1800" kern="1200" dirty="0">
                <a:solidFill>
                  <a:srgbClr val="000000"/>
                </a:solidFill>
                <a:latin typeface="+mn-lt"/>
                <a:ea typeface="+mn-ea"/>
                <a:cs typeface="+mn-cs"/>
              </a:rPr>
              <a:t>Keep Wakulla County Beautiful is so grateful for our volunteers.  You make </a:t>
            </a:r>
            <a:r>
              <a:rPr lang="en-US" sz="1800" kern="1200">
                <a:solidFill>
                  <a:srgbClr val="000000"/>
                </a:solidFill>
                <a:latin typeface="+mn-lt"/>
                <a:ea typeface="+mn-ea"/>
                <a:cs typeface="+mn-cs"/>
              </a:rPr>
              <a:t>it happen!</a:t>
            </a:r>
            <a:endParaRPr lang="en-US" sz="1800" kern="1200" dirty="0">
              <a:solidFill>
                <a:srgbClr val="000000"/>
              </a:solidFill>
              <a:latin typeface="+mn-lt"/>
              <a:ea typeface="+mn-ea"/>
              <a:cs typeface="+mn-cs"/>
            </a:endParaRP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Placeholder 5" descr="A blue and white sign&#10;&#10;Description generated with very high confidence">
            <a:extLst>
              <a:ext uri="{FF2B5EF4-FFF2-40B4-BE49-F238E27FC236}">
                <a16:creationId xmlns:a16="http://schemas.microsoft.com/office/drawing/2014/main" id="{FB5EFBB2-1906-4BE4-9DFE-79F3A9F92EC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354" r="2354"/>
          <a:stretch>
            <a:fillRect/>
          </a:stretch>
        </p:blipFill>
        <p:spPr>
          <a:xfrm>
            <a:off x="7709770" y="2251030"/>
            <a:ext cx="4141760" cy="3270340"/>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816DAF5D-6BA4-4599-A55C-038CA0884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146" y="122958"/>
            <a:ext cx="3049821" cy="3306039"/>
          </a:xfrm>
          <a:prstGeom prst="rect">
            <a:avLst/>
          </a:prstGeom>
        </p:spPr>
      </p:pic>
    </p:spTree>
    <p:extLst>
      <p:ext uri="{BB962C8B-B14F-4D97-AF65-F5344CB8AC3E}">
        <p14:creationId xmlns:p14="http://schemas.microsoft.com/office/powerpoint/2010/main" val="219129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323</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Adopt a Road Reporting</vt:lpstr>
      <vt:lpstr>Adopt a Road</vt:lpstr>
      <vt:lpstr>We love our volunteers!</vt:lpstr>
      <vt:lpstr>Visit our website!</vt:lpstr>
      <vt:lpstr>Find the Adopt a Road link on the sidebar</vt:lpstr>
      <vt:lpstr>Don’t click yet!</vt:lpstr>
      <vt:lpstr>This is where we need your results!</vt:lpstr>
      <vt:lpstr>Use this chart to figure  approximate weights for your cleanup</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 a Road Reporting</dc:title>
  <dc:creator>JoAnn Palmer</dc:creator>
  <cp:lastModifiedBy>JoAnn Palmer</cp:lastModifiedBy>
  <cp:revision>1</cp:revision>
  <dcterms:created xsi:type="dcterms:W3CDTF">2018-10-04T19:15:51Z</dcterms:created>
  <dcterms:modified xsi:type="dcterms:W3CDTF">2018-10-04T19:22:27Z</dcterms:modified>
</cp:coreProperties>
</file>